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29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28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24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20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21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25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2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6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9.xml"/>
  <Override ContentType="application/vnd.openxmlformats-officedocument.presentationml.notesSlide+xml" PartName="/ppt/notesSlides/notesSlide27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22.xml"/>
  <Override ContentType="application/vnd.openxmlformats-officedocument.presentationml.slide+xml" PartName="/ppt/slides/slide26.xml"/>
  <Override ContentType="application/vnd.openxmlformats-officedocument.presentationml.slide+xml" PartName="/ppt/slides/slide19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25.xml"/>
  <Override ContentType="application/vnd.openxmlformats-officedocument.presentationml.slide+xml" PartName="/ppt/slides/slide20.xml"/>
  <Override ContentType="application/vnd.openxmlformats-officedocument.presentationml.slide+xml" PartName="/ppt/slides/slide21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29.xml"/>
  <Override ContentType="application/vnd.openxmlformats-officedocument.presentationml.slide+xml" PartName="/ppt/slides/slide2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28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23.xml"/>
  <Override ContentType="application/vnd.openxmlformats-officedocument.presentationml.slide+xml" PartName="/ppt/slides/slide2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  <p:sldId id="274" r:id="rId23"/>
    <p:sldId id="275" r:id="rId24"/>
    <p:sldId id="276" r:id="rId25"/>
    <p:sldId id="277" r:id="rId26"/>
    <p:sldId id="278" r:id="rId27"/>
    <p:sldId id="279" r:id="rId28"/>
    <p:sldId id="280" r:id="rId29"/>
    <p:sldId id="281" r:id="rId30"/>
    <p:sldId id="282" r:id="rId31"/>
    <p:sldId id="283" r:id="rId32"/>
    <p:sldId id="284" r:id="rId33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slide" Target="slides/slide20.xml"/><Relationship Id="rId23" Type="http://schemas.openxmlformats.org/officeDocument/2006/relationships/slide" Target="slides/slide19.xml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slide" Target="slides/slide22.xml"/><Relationship Id="rId25" Type="http://schemas.openxmlformats.org/officeDocument/2006/relationships/slide" Target="slides/slide21.xml"/><Relationship Id="rId28" Type="http://schemas.openxmlformats.org/officeDocument/2006/relationships/slide" Target="slides/slide24.xml"/><Relationship Id="rId27" Type="http://schemas.openxmlformats.org/officeDocument/2006/relationships/slide" Target="slides/slide23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slide" Target="slides/slide25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31" Type="http://schemas.openxmlformats.org/officeDocument/2006/relationships/slide" Target="slides/slide27.xml"/><Relationship Id="rId30" Type="http://schemas.openxmlformats.org/officeDocument/2006/relationships/slide" Target="slides/slide26.xml"/><Relationship Id="rId11" Type="http://schemas.openxmlformats.org/officeDocument/2006/relationships/slide" Target="slides/slide7.xml"/><Relationship Id="rId33" Type="http://schemas.openxmlformats.org/officeDocument/2006/relationships/slide" Target="slides/slide29.xml"/><Relationship Id="rId10" Type="http://schemas.openxmlformats.org/officeDocument/2006/relationships/slide" Target="slides/slide6.xml"/><Relationship Id="rId32" Type="http://schemas.openxmlformats.org/officeDocument/2006/relationships/slide" Target="slides/slide28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/>
          <p:nvPr>
            <p:ph idx="2" type="hdr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Shape 4"/>
          <p:cNvSpPr txBox="1"/>
          <p:nvPr>
            <p:ph idx="10" type="dt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r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Shape 5"/>
          <p:cNvSpPr/>
          <p:nvPr>
            <p:ph idx="3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6" name="Shape 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116666"/>
              <a:buChar char="●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116666"/>
              <a:buChar char="○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116666"/>
              <a:buChar char="■"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1" type="ftr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16666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log.eogn.com/2015/02/17/the-new-england-historic-genealogical-society-and-familysearch-announce-a-historic-collaboration/" TargetMode="Externa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log.eogn.com/2015/02/17/the-new-england-historic-genealogical-society-and-familysearch-announce-a-historic-collaboration/" TargetMode="Externa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log.eogn.com/2015/02/17/the-new-england-historic-genealogical-society-and-familysearch-announce-a-historic-collaboration/" TargetMode="Externa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hyperlink" Target="http://blog.eogn.com/2015/02/17/the-new-england-historic-genealogical-society-and-familysearch-announce-a-historic-collaboration/" TargetMode="Externa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Shape 16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66" name="Shape 16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7" name="Shape 167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73" name="Shape 17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78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Shape 17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0" name="Shape 18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The New England Historic Genealogical Society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81" name="Shape 181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87" name="Shape 18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The New England Historic Genealogical Society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88" name="Shape 18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2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" name="Shape 19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94" name="Shape 19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The New England Historic Genealogical Society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195" name="Shape 195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99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Shape 20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1" name="Shape 20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rPr b="0" i="0" lang="en-US" sz="12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2"/>
              </a:rPr>
              <a:t>The New England Historic Genealogical Society</a:t>
            </a: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02" name="Shape 202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06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08" name="Shape 20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  <p:sp>
        <p:nvSpPr>
          <p:cNvPr id="209" name="Shape 209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15" name="Shape 21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Shape 216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0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Shape 22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2" name="Shape 22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3" name="Shape 223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29" name="Shape 22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0" name="Shape 23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0" name="Shape 11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1" name="Shape 111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34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Shape 235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36" name="Shape 236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7" name="Shape 237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Shape 242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43" name="Shape 243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4" name="Shape 244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48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Shape 249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Fulton History</a:t>
            </a:r>
          </a:p>
        </p:txBody>
      </p:sp>
      <p:sp>
        <p:nvSpPr>
          <p:cNvPr id="251" name="Shape 251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Shape 25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Fulton History</a:t>
            </a:r>
          </a:p>
        </p:txBody>
      </p:sp>
      <p:sp>
        <p:nvSpPr>
          <p:cNvPr id="258" name="Shape 25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Shape 26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64" name="Shape 26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5" name="Shape 265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69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Shape 27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1" name="Shape 27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2" name="Shape 272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Shape 27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78" name="Shape 27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Shape 279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83" name="Shape 2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" name="Shape 28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85" name="Shape 28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6" name="Shape 286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0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Shape 29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2" name="Shape 29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Shape 293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297" name="Shape 2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Shape 29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299" name="Shape 29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0" name="Shape 30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</a:p>
        </p:txBody>
      </p:sp>
      <p:sp>
        <p:nvSpPr>
          <p:cNvPr id="118" name="Shape 118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</a:p>
        </p:txBody>
      </p:sp>
      <p:sp>
        <p:nvSpPr>
          <p:cNvPr id="125" name="Shape 125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</a:p>
        </p:txBody>
      </p:sp>
      <p:sp>
        <p:nvSpPr>
          <p:cNvPr id="132" name="Shape 132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</a:p>
        </p:txBody>
      </p:sp>
      <p:sp>
        <p:nvSpPr>
          <p:cNvPr id="139" name="Shape 139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45" name="Shape 145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3. </a:t>
            </a:r>
          </a:p>
        </p:txBody>
      </p:sp>
      <p:sp>
        <p:nvSpPr>
          <p:cNvPr id="146" name="Shape 146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0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2" name="Shape 152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Shape 153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Shape 158"/>
          <p:cNvSpPr/>
          <p:nvPr>
            <p:ph idx="2" type="sldImg"/>
          </p:nvPr>
        </p:nvSpPr>
        <p:spPr>
          <a:xfrm>
            <a:off x="685800" y="1143000"/>
            <a:ext cx="5486400" cy="30861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159" name="Shape 159"/>
          <p:cNvSpPr txBox="1"/>
          <p:nvPr>
            <p:ph idx="1" type="body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buSzPct val="25000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0" name="Shape 160"/>
          <p:cNvSpPr txBox="1"/>
          <p:nvPr>
            <p:ph idx="12" type="sldNum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title">
  <p:cSld name="Title Slide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" name="Shape 21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22" name="Shape 22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83333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5000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58333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ctr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26" name="Shape 26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vertTx">
  <p:cSld name="Title and Vertical Text"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89" name="Shape 89"/>
          <p:cNvSpPr txBox="1"/>
          <p:nvPr>
            <p:ph idx="1" type="body"/>
          </p:nvPr>
        </p:nvSpPr>
        <p:spPr>
          <a:xfrm rot="5400000">
            <a:off x="4114800" y="-1171786"/>
            <a:ext cx="4023360" cy="10058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0" name="Shape 9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1" name="Shape 9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Shape 9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vertTitleAndTx">
  <p:cSld name="Vertical Title and Text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5" name="Shape 9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6" name="Shape 96"/>
          <p:cNvSpPr txBox="1"/>
          <p:nvPr>
            <p:ph type="title"/>
          </p:nvPr>
        </p:nvSpPr>
        <p:spPr>
          <a:xfrm rot="5400000">
            <a:off x="7160640" y="1979039"/>
            <a:ext cx="5757421" cy="26289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97" name="Shape 97"/>
          <p:cNvSpPr txBox="1"/>
          <p:nvPr>
            <p:ph idx="1" type="body"/>
          </p:nvPr>
        </p:nvSpPr>
        <p:spPr>
          <a:xfrm rot="5400000">
            <a:off x="1826639" y="-573661"/>
            <a:ext cx="5757422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8" name="Shape 9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9" name="Shape 9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0" name="Shape 10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obj">
  <p:cSld name="Title and Content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29" name="Shape 2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secHead">
  <p:cSld name="Section Header">
    <p:bg>
      <p:bgPr>
        <a:solidFill>
          <a:schemeClr val="lt1"/>
        </a:soli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5" name="Shape 3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6" name="Shape 36"/>
          <p:cNvSpPr txBox="1"/>
          <p:nvPr>
            <p:ph type="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  <a:defRPr b="0" i="0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x="1097280" y="4453128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83333"/>
              <a:buFont typeface="Calibri"/>
              <a:buNone/>
              <a:defRPr b="0" i="0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8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0" i="0" sz="16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None/>
              <a:defRPr b="0" i="0" sz="14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41" name="Shape 41"/>
          <p:cNvCxnSpPr/>
          <p:nvPr/>
        </p:nvCxnSpPr>
        <p:spPr>
          <a:xfrm>
            <a:off x="1207658" y="4343400"/>
            <a:ext cx="987552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Obj">
  <p:cSld name="Two Content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Shape 4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44" name="Shape 44"/>
          <p:cNvSpPr txBox="1"/>
          <p:nvPr>
            <p:ph idx="1" type="body"/>
          </p:nvPr>
        </p:nvSpPr>
        <p:spPr>
          <a:xfrm>
            <a:off x="1097279" y="1845734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2" type="body"/>
          </p:nvPr>
        </p:nvSpPr>
        <p:spPr>
          <a:xfrm>
            <a:off x="6217920" y="1845735"/>
            <a:ext cx="493776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woTxTwoObj">
  <p:cSld name="Comparison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51" name="Shape 51"/>
          <p:cNvSpPr txBox="1"/>
          <p:nvPr>
            <p:ph idx="1" type="body"/>
          </p:nvPr>
        </p:nvSpPr>
        <p:spPr>
          <a:xfrm>
            <a:off x="109728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90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7777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2" type="body"/>
          </p:nvPr>
        </p:nvSpPr>
        <p:spPr>
          <a:xfrm>
            <a:off x="109728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3" type="body"/>
          </p:nvPr>
        </p:nvSpPr>
        <p:spPr>
          <a:xfrm>
            <a:off x="6217920" y="1846052"/>
            <a:ext cx="4937760" cy="736282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None/>
              <a:defRPr b="0" i="0" sz="20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90000"/>
              <a:buFont typeface="Calibri"/>
              <a:buNone/>
              <a:defRPr b="1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7777"/>
              <a:buFont typeface="Calibri"/>
              <a:buNone/>
              <a:defRPr b="1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87500"/>
              <a:buFont typeface="Calibri"/>
              <a:buNone/>
              <a:defRPr b="1" i="0" sz="16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4" type="body"/>
          </p:nvPr>
        </p:nvSpPr>
        <p:spPr>
          <a:xfrm>
            <a:off x="6217920" y="2582334"/>
            <a:ext cx="4937760" cy="3378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Shape 55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Shape 56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type="titleOnly">
  <p:cSld name="Title Only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60" name="Shape 60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2" name="Shape 62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blank">
  <p:cSld name="Blank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5" name="Shape 6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66" name="Shape 66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Shape 68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objTx">
  <p:cSld name="Content with Caption"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1" name="Shape 71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72" name="Shape 72"/>
          <p:cNvSpPr txBox="1"/>
          <p:nvPr>
            <p:ph type="title"/>
          </p:nvPr>
        </p:nvSpPr>
        <p:spPr>
          <a:xfrm>
            <a:off x="457200" y="594359"/>
            <a:ext cx="3200400" cy="22860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SzPct val="38888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x="4800600" y="731520"/>
            <a:ext cx="6492240" cy="525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4" name="Shape 74"/>
          <p:cNvSpPr txBox="1"/>
          <p:nvPr>
            <p:ph idx="2" type="body"/>
          </p:nvPr>
        </p:nvSpPr>
        <p:spPr>
          <a:xfrm>
            <a:off x="457200" y="2926080"/>
            <a:ext cx="3200400" cy="3379124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33333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00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40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Shape 75"/>
          <p:cNvSpPr txBox="1"/>
          <p:nvPr>
            <p:ph idx="10" type="dt"/>
          </p:nvPr>
        </p:nvSpPr>
        <p:spPr>
          <a:xfrm>
            <a:off x="465512" y="6459785"/>
            <a:ext cx="261851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1" type="ftr"/>
          </p:nvPr>
        </p:nvSpPr>
        <p:spPr>
          <a:xfrm>
            <a:off x="4800600" y="6459785"/>
            <a:ext cx="4648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Sp="0" type="picTx">
  <p:cSld name="Picture with Caption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0" name="Shape 80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1" name="Shape 81"/>
          <p:cNvSpPr txBox="1"/>
          <p:nvPr>
            <p:ph type="title"/>
          </p:nvPr>
        </p:nvSpPr>
        <p:spPr>
          <a:xfrm>
            <a:off x="1097280" y="5074920"/>
            <a:ext cx="10113264" cy="82296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FFFFFF"/>
              </a:buClr>
              <a:buSzPct val="38888"/>
              <a:buFont typeface="Calibri"/>
              <a:buNone/>
              <a:defRPr b="0" i="0" sz="36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82" name="Shape 82"/>
          <p:cNvSpPr/>
          <p:nvPr>
            <p:ph idx="2" type="pic"/>
          </p:nvPr>
        </p:nvSpPr>
        <p:spPr>
          <a:xfrm>
            <a:off x="15" y="0"/>
            <a:ext cx="12191985" cy="4915076"/>
          </a:xfrm>
          <a:prstGeom prst="rect">
            <a:avLst/>
          </a:prstGeom>
          <a:blipFill rotWithShape="1">
            <a:blip r:embed="rId2">
              <a:alphaModFix/>
            </a:blip>
            <a:stretch>
              <a:fillRect b="0" l="0" r="0" t="0"/>
            </a:stretch>
          </a:blipFill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43750"/>
              <a:buFont typeface="Calibri"/>
              <a:buNone/>
              <a:defRPr b="0" i="0" sz="3200" u="none" cap="none" strike="noStrik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50000"/>
              <a:buFont typeface="Calibri"/>
              <a:buNone/>
              <a:defRPr b="0" i="0" sz="2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58333"/>
              <a:buFont typeface="Calibri"/>
              <a:buNone/>
              <a:defRPr b="0" i="0" sz="2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70000"/>
              <a:buFont typeface="Calibri"/>
              <a:buNone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Shape 83"/>
          <p:cNvSpPr txBox="1"/>
          <p:nvPr>
            <p:ph idx="1" type="body"/>
          </p:nvPr>
        </p:nvSpPr>
        <p:spPr>
          <a:xfrm>
            <a:off x="1097280" y="5907023"/>
            <a:ext cx="10113264" cy="594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600"/>
              </a:spcAft>
              <a:buClr>
                <a:schemeClr val="accent1"/>
              </a:buClr>
              <a:buSzPct val="133333"/>
              <a:buFont typeface="Calibri"/>
              <a:buNone/>
              <a:defRPr b="0" i="0" sz="15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0000"/>
              <a:buFont typeface="Calibri"/>
              <a:buNone/>
              <a:defRPr b="0" i="0" sz="12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40000"/>
              <a:buFont typeface="Calibri"/>
              <a:buNone/>
              <a:defRPr b="0" i="0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55555"/>
              <a:buFont typeface="Calibri"/>
              <a:buNone/>
              <a:defRPr b="0" i="0" sz="9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Shape 8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Shape 8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6" name="Shape 8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" name="Shape 11"/>
          <p:cNvSpPr/>
          <p:nvPr/>
        </p:nvSpPr>
        <p:spPr>
          <a:xfrm>
            <a:off x="0" y="6334316"/>
            <a:ext cx="12192000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rIns="91425" wrap="square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" name="Shape 1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wrap="square" tIns="91425"/>
          <a:lstStyle>
            <a:lvl1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9166"/>
              <a:buFont typeface="Calibri"/>
              <a:buNone/>
              <a:defRPr b="0" i="0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>
              <a:spcBef>
                <a:spcPts val="0"/>
              </a:spcBef>
              <a:buSzPct val="77777"/>
              <a:buNone/>
              <a:defRPr sz="1800"/>
            </a:lvl2pPr>
            <a:lvl3pPr indent="0" lvl="2">
              <a:spcBef>
                <a:spcPts val="0"/>
              </a:spcBef>
              <a:buSzPct val="77777"/>
              <a:buNone/>
              <a:defRPr sz="1800"/>
            </a:lvl3pPr>
            <a:lvl4pPr indent="0" lvl="3">
              <a:spcBef>
                <a:spcPts val="0"/>
              </a:spcBef>
              <a:buSzPct val="77777"/>
              <a:buNone/>
              <a:defRPr sz="1800"/>
            </a:lvl4pPr>
            <a:lvl5pPr indent="0" lvl="4">
              <a:spcBef>
                <a:spcPts val="0"/>
              </a:spcBef>
              <a:buSzPct val="77777"/>
              <a:buNone/>
              <a:defRPr sz="1800"/>
            </a:lvl5pPr>
            <a:lvl6pPr indent="0" lvl="5">
              <a:spcBef>
                <a:spcPts val="0"/>
              </a:spcBef>
              <a:buSzPct val="77777"/>
              <a:buNone/>
              <a:defRPr sz="1800"/>
            </a:lvl6pPr>
            <a:lvl7pPr indent="0" lvl="6">
              <a:spcBef>
                <a:spcPts val="0"/>
              </a:spcBef>
              <a:buSzPct val="77777"/>
              <a:buNone/>
              <a:defRPr sz="1800"/>
            </a:lvl7pPr>
            <a:lvl8pPr indent="0" lvl="7">
              <a:spcBef>
                <a:spcPts val="0"/>
              </a:spcBef>
              <a:buSzPct val="77777"/>
              <a:buNone/>
              <a:defRPr sz="1800"/>
            </a:lvl8pPr>
            <a:lvl9pPr indent="0" lvl="8">
              <a:spcBef>
                <a:spcPts val="0"/>
              </a:spcBef>
              <a:buSzPct val="77777"/>
              <a:buNone/>
              <a:defRPr sz="1800"/>
            </a:lvl9pPr>
          </a:lstStyle>
          <a:p/>
        </p:txBody>
      </p:sp>
      <p:sp>
        <p:nvSpPr>
          <p:cNvPr id="13" name="Shape 1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wrap="square" tIns="91425"/>
          <a:lstStyle>
            <a:lvl1pPr indent="35560" lvl="0" marL="91440" marR="0" rtl="0" algn="l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/>
              <a:buChar char=" "/>
              <a:defRPr b="0" i="0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79248" lvl="1" marL="38404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97027" lvl="2" marL="56692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2108" lvl="3" marL="74980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94488" lvl="4" marL="932688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47500" lvl="5" marL="11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44300" lvl="6" marL="13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41100" lvl="7" marL="1500000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50599" lvl="8" marL="1699999" marR="0" rtl="0" algn="l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SzPct val="100000"/>
              <a:buFont typeface="Calibri"/>
              <a:buChar char="◦"/>
              <a:defRPr b="0" i="0" sz="14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0" type="dt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l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5" name="Shape 15"/>
          <p:cNvSpPr txBox="1"/>
          <p:nvPr>
            <p:ph idx="11" type="ftr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wrap="square" tIns="91425"/>
          <a:lstStyle>
            <a:lvl1pPr indent="0" lvl="0" marL="0" marR="0" rtl="0" algn="ctr">
              <a:spcBef>
                <a:spcPts val="0"/>
              </a:spcBef>
              <a:buSzPct val="155555"/>
              <a:buNone/>
              <a:defRPr b="0" i="0" sz="90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buSzPct val="77777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6" name="Shape 16"/>
          <p:cNvSpPr txBox="1"/>
          <p:nvPr>
            <p:ph idx="12" type="sldNum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buSzPct val="25000"/>
              <a:buNone/>
            </a:pPr>
            <a:fld id="{00000000-1234-1234-1234-123412341234}" type="slidenum">
              <a:rPr b="0" i="0" lang="en-US" sz="1050" u="none" cap="none" strike="noStrik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</a:p>
        </p:txBody>
      </p:sp>
      <p:cxnSp>
        <p:nvCxnSpPr>
          <p:cNvPr id="17" name="Shape 17"/>
          <p:cNvCxnSpPr/>
          <p:nvPr/>
        </p:nvCxnSpPr>
        <p:spPr>
          <a:xfrm>
            <a:off x="1193532" y="1737845"/>
            <a:ext cx="9966960" cy="0"/>
          </a:xfrm>
          <a:prstGeom prst="straightConnector1">
            <a:avLst/>
          </a:prstGeom>
          <a:noFill/>
          <a:ln cap="flat" cmpd="sng" w="9525">
            <a:solidFill>
              <a:srgbClr val="7F7F7F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thepaperboy.com/" TargetMode="Externa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Relationship Id="rId3" Type="http://schemas.openxmlformats.org/officeDocument/2006/relationships/hyperlink" Target="http://www.thepaperboy.com/" TargetMode="External"/><Relationship Id="rId4" Type="http://schemas.openxmlformats.org/officeDocument/2006/relationships/hyperlink" Target="http://www.legacy.com/ns/obitfinder/obituary-search.aspx" TargetMode="Externa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thepaperboy.com/" TargetMode="External"/><Relationship Id="rId4" Type="http://schemas.openxmlformats.org/officeDocument/2006/relationships/hyperlink" Target="http://www.legacy.com/ns/obitfinder/obituary-search.aspx" TargetMode="External"/><Relationship Id="rId5" Type="http://schemas.openxmlformats.org/officeDocument/2006/relationships/hyperlink" Target="http://www.genealogybank.com/gbnk/" TargetMode="Externa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Relationship Id="rId3" Type="http://schemas.openxmlformats.org/officeDocument/2006/relationships/hyperlink" Target="http://www.thepaperboy.com/" TargetMode="External"/><Relationship Id="rId4" Type="http://schemas.openxmlformats.org/officeDocument/2006/relationships/hyperlink" Target="http://www.legacy.com/ns/obitfinder/obituary-search.aspx" TargetMode="External"/><Relationship Id="rId5" Type="http://schemas.openxmlformats.org/officeDocument/2006/relationships/hyperlink" Target="http://www.genealogybank.com/gbnk/" TargetMode="External"/><Relationship Id="rId6" Type="http://schemas.openxmlformats.org/officeDocument/2006/relationships/hyperlink" Target="http://www.legacy.com/funeral-homes/" TargetMode="Externa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6.xml"/><Relationship Id="rId3" Type="http://schemas.openxmlformats.org/officeDocument/2006/relationships/hyperlink" Target="http://www.thepaperboy.com/" TargetMode="External"/><Relationship Id="rId4" Type="http://schemas.openxmlformats.org/officeDocument/2006/relationships/hyperlink" Target="http://www.legacy.com/ns/obitfinder/obituary-search.aspx" TargetMode="External"/><Relationship Id="rId5" Type="http://schemas.openxmlformats.org/officeDocument/2006/relationships/hyperlink" Target="http://www.genealogybank.com/gbnk/" TargetMode="External"/><Relationship Id="rId6" Type="http://schemas.openxmlformats.org/officeDocument/2006/relationships/hyperlink" Target="http://www.legacy.com/funeral-homes/" TargetMode="External"/><Relationship Id="rId7" Type="http://schemas.openxmlformats.org/officeDocument/2006/relationships/hyperlink" Target="http://obits.rootsweb.ancestry.com/cgi-bin/obit.cgi" TargetMode="Externa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chroniclingamerica.loc.gov/" TargetMode="External"/></Relationships>
</file>

<file path=ppt/slides/_rels/slide1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Relationship Id="rId3" Type="http://schemas.openxmlformats.org/officeDocument/2006/relationships/hyperlink" Target="http://chroniclingamerica.loc.gov/" TargetMode="External"/><Relationship Id="rId4" Type="http://schemas.openxmlformats.org/officeDocument/2006/relationships/hyperlink" Target="http://www.genealogycenter.org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0.xml"/><Relationship Id="rId3" Type="http://schemas.openxmlformats.org/officeDocument/2006/relationships/hyperlink" Target="http://chroniclingamerica.loc.gov/" TargetMode="External"/><Relationship Id="rId4" Type="http://schemas.openxmlformats.org/officeDocument/2006/relationships/hyperlink" Target="http://www.genealogycenter.org/" TargetMode="External"/><Relationship Id="rId5" Type="http://schemas.openxmlformats.org/officeDocument/2006/relationships/hyperlink" Target="http://library.nehgs.org/search/a?searchtype=Y&amp;searcharg=obituaries&amp;SORT=D" TargetMode="External"/></Relationships>
</file>

<file path=ppt/slides/_rels/slide2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1.xml"/><Relationship Id="rId3" Type="http://schemas.openxmlformats.org/officeDocument/2006/relationships/hyperlink" Target="http://chroniclingamerica.loc.gov/" TargetMode="External"/><Relationship Id="rId4" Type="http://schemas.openxmlformats.org/officeDocument/2006/relationships/hyperlink" Target="http://www.genealogycenter.org/" TargetMode="External"/><Relationship Id="rId5" Type="http://schemas.openxmlformats.org/officeDocument/2006/relationships/hyperlink" Target="http://library.nehgs.org/search/a?searchtype=Y&amp;searcharg=obituaries&amp;SORT=D" TargetMode="External"/></Relationships>
</file>

<file path=ppt/slides/_rels/slide2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2.xml"/><Relationship Id="rId3" Type="http://schemas.openxmlformats.org/officeDocument/2006/relationships/hyperlink" Target="http://chroniclingamerica.loc.gov/" TargetMode="External"/><Relationship Id="rId4" Type="http://schemas.openxmlformats.org/officeDocument/2006/relationships/hyperlink" Target="http://www.genealogycenter.org/" TargetMode="External"/><Relationship Id="rId5" Type="http://schemas.openxmlformats.org/officeDocument/2006/relationships/hyperlink" Target="http://library.nehgs.org/search/a?searchtype=Y&amp;searcharg=obituaries&amp;SORT=D" TargetMode="External"/></Relationships>
</file>

<file path=ppt/slides/_rels/slide2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3.xml"/><Relationship Id="rId3" Type="http://schemas.openxmlformats.org/officeDocument/2006/relationships/hyperlink" Target="http://chroniclingamerica.loc.gov/" TargetMode="External"/><Relationship Id="rId4" Type="http://schemas.openxmlformats.org/officeDocument/2006/relationships/hyperlink" Target="http://www.genealogycenter.org/" TargetMode="External"/><Relationship Id="rId5" Type="http://schemas.openxmlformats.org/officeDocument/2006/relationships/hyperlink" Target="http://library.nehgs.org/search/a?searchtype=Y&amp;searcharg=obituaries&amp;SORT=D" TargetMode="External"/></Relationships>
</file>

<file path=ppt/slides/_rels/slide2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4.xml"/><Relationship Id="rId3" Type="http://schemas.openxmlformats.org/officeDocument/2006/relationships/hyperlink" Target="http://www.legacy.com/obituaries/dailyrecord/obituary-search.aspx?daterange=99999&amp;lastname=father&amp;countryid=1&amp;stateid=38&amp;affiliateid=all" TargetMode="External"/></Relationships>
</file>

<file path=ppt/slides/_rels/slide2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5.xml"/><Relationship Id="rId3" Type="http://schemas.openxmlformats.org/officeDocument/2006/relationships/hyperlink" Target="http://www.legacy.com/obituaries/dailyrecord/obituary-search.aspx?daterange=99999&amp;lastname=father&amp;countryid=1&amp;stateid=38&amp;affiliateid=all" TargetMode="External"/><Relationship Id="rId4" Type="http://schemas.openxmlformats.org/officeDocument/2006/relationships/hyperlink" Target="http://www.legacy.com/obituaries/dailyrecord/obituary-search.aspx?daterange=99999&amp;lastname=iii&amp;countryid=1&amp;stateid=38&amp;affiliateid=all" TargetMode="External"/></Relationships>
</file>

<file path=ppt/slides/_rels/slide2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6.xml"/><Relationship Id="rId3" Type="http://schemas.openxmlformats.org/officeDocument/2006/relationships/hyperlink" Target="http://www.legacy.com/obituaries/dailyrecord/obituary-search.aspx?daterange=99999&amp;lastname=father&amp;countryid=1&amp;stateid=38&amp;affiliateid=all" TargetMode="External"/><Relationship Id="rId4" Type="http://schemas.openxmlformats.org/officeDocument/2006/relationships/hyperlink" Target="http://www.legacy.com/obituaries/dailyrecord/obituary-search.aspx?daterange=99999&amp;lastname=iii&amp;countryid=1&amp;stateid=38&amp;affiliateid=all" TargetMode="External"/><Relationship Id="rId5" Type="http://schemas.openxmlformats.org/officeDocument/2006/relationships/hyperlink" Target="http://www.legacy.com/obituaries/dailyrecord/obituary-search.aspx?daterange=1&amp;lastname=charles&amp;countryid=1&amp;stateid=38&amp;affiliateid=all" TargetMode="External"/></Relationships>
</file>

<file path=ppt/slides/_rels/slide2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7.xml"/><Relationship Id="rId3" Type="http://schemas.openxmlformats.org/officeDocument/2006/relationships/hyperlink" Target="http://www.jfpl.org/NJHistoryOurCollections.cfm" TargetMode="External"/></Relationships>
</file>

<file path=ppt/slides/_rels/slide2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8.xml"/><Relationship Id="rId3" Type="http://schemas.openxmlformats.org/officeDocument/2006/relationships/hyperlink" Target="http://www.legacy.com/obituaries/app/obituary.aspx?n=william-e-burnet&amp;pid=170443019&amp;fhid=27033" TargetMode="External"/><Relationship Id="rId4" Type="http://schemas.openxmlformats.org/officeDocument/2006/relationships/hyperlink" Target="http://www.meaningfulfunerals.net/home/index.cfm?action=public:obituaries.view&amp;o_id=3094116&amp;fh_id=14987" TargetMode="External"/><Relationship Id="rId5" Type="http://schemas.openxmlformats.org/officeDocument/2006/relationships/hyperlink" Target="http://www.legacy.com/obituaries/app/obituary.aspx?n=estelle-ancilla-benjamin&amp;pid=174739950&amp;fhid=4682" TargetMode="External"/></Relationships>
</file>

<file path=ppt/slides/_rels/slide2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9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ctrTitle"/>
          </p:nvPr>
        </p:nvSpPr>
        <p:spPr>
          <a:xfrm>
            <a:off x="1097280" y="758952"/>
            <a:ext cx="10058400" cy="356616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262626"/>
              </a:buClr>
              <a:buSzPct val="25000"/>
              <a:buFont typeface="Calibri"/>
              <a:buNone/>
            </a:pPr>
            <a:r>
              <a:rPr b="0" i="0" lang="en-US" sz="8000" u="none" cap="none" strike="noStrike">
                <a:solidFill>
                  <a:srgbClr val="262626"/>
                </a:solidFill>
                <a:latin typeface="Calibri"/>
                <a:ea typeface="Calibri"/>
                <a:cs typeface="Calibri"/>
                <a:sym typeface="Calibri"/>
              </a:rPr>
              <a:t>Finding That Obituary!	</a:t>
            </a:r>
          </a:p>
        </p:txBody>
      </p:sp>
      <p:sp>
        <p:nvSpPr>
          <p:cNvPr id="107" name="Shape 107"/>
          <p:cNvSpPr txBox="1"/>
          <p:nvPr>
            <p:ph idx="1" type="subTitle"/>
          </p:nvPr>
        </p:nvSpPr>
        <p:spPr>
          <a:xfrm>
            <a:off x="1100051" y="4455620"/>
            <a:ext cx="10058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wrap="square" tIns="45700">
            <a:noAutofit/>
          </a:bodyPr>
          <a:lstStyle/>
          <a:p>
            <a:pPr indent="0" lvl="0" marL="0" marR="0" rt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COMPUTER GENEALOGY &amp; FAMILY HISTORY WRITING</a:t>
            </a:r>
          </a:p>
          <a:p>
            <a:pPr indent="0" lvl="0" marL="0" marR="0" rtl="0" algn="r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25000"/>
              <a:buFont typeface="Calibri"/>
              <a:buNone/>
            </a:pPr>
            <a:r>
              <a:rPr b="0" i="0" lang="en-US" sz="2400" u="none" cap="none" strike="noStrik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MAY 15, 2015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likely locale</a:t>
            </a:r>
          </a:p>
        </p:txBody>
      </p:sp>
      <p:sp>
        <p:nvSpPr>
          <p:cNvPr id="170" name="Shape 17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Where were they living at the time of death?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Where else did they live?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likely locale</a:t>
            </a:r>
          </a:p>
        </p:txBody>
      </p:sp>
      <p:sp>
        <p:nvSpPr>
          <p:cNvPr id="177" name="Shape 17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Where were they living at the time of death?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Where else did they live?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Where were their dearest living?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Shape 18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– Current</a:t>
            </a:r>
          </a:p>
        </p:txBody>
      </p:sp>
      <p:sp>
        <p:nvSpPr>
          <p:cNvPr id="184" name="Shape 18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Paper Boy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http://www.thepaperboy.com/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89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Shape 19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– Current</a:t>
            </a:r>
          </a:p>
        </p:txBody>
      </p:sp>
      <p:sp>
        <p:nvSpPr>
          <p:cNvPr id="191" name="Shape 19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Paper Boy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http://www.thepaperboy.com/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Legacy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http://www.legacy.com/ns/obitfinder/obituary-search.aspx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96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Shape 19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– Current</a:t>
            </a:r>
          </a:p>
        </p:txBody>
      </p:sp>
      <p:sp>
        <p:nvSpPr>
          <p:cNvPr id="198" name="Shape 19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Paper Boy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http://www.thepaperboy.com/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Legacy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http://www.legacy.com/ns/obitfinder/obituary-search.aspx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$ Genealogy Bank (or FREE: NewsBank </a:t>
            </a: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– if you have an MMTL card, you can search it from home)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http://www.genealogybank.com/gbnk/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03" name="Shape 2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" name="Shape 20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– Current</a:t>
            </a:r>
          </a:p>
        </p:txBody>
      </p:sp>
      <p:sp>
        <p:nvSpPr>
          <p:cNvPr id="205" name="Shape 20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Paper Boy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http://www.thepaperboy.com/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Legacy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http://www.legacy.com/ns/obitfinder/obituary-search.aspx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$ Genealogy Bank (or FREE at libraries: NewsBank </a:t>
            </a: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– if you have an MMTL card, you can search it from home.  Check with your local library)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http://www.genealogybank.com/gbnk/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Funeral Homes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http://www.legacy.com/funeral-homes/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Shape 21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–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Current</a:t>
            </a:r>
          </a:p>
        </p:txBody>
      </p:sp>
      <p:sp>
        <p:nvSpPr>
          <p:cNvPr id="212" name="Shape 21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Paper Boy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http://www.thepaperboy.com/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Legacy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http://www.legacy.com/ns/obitfinder/obituary-search.aspx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$ Genealogy Bank (or FREE: NewsBank </a:t>
            </a: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– if you have an MMTL card, you can search it from home)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http://www.genealogybank.com/gbnk/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Funeral Homes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6"/>
              </a:rPr>
              <a:t>http://www.legacy.com/funeral-homes/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Obituary Daily Times (lets you know if there is an obit)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8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7"/>
              </a:rPr>
              <a:t>http://obits.rootsweb.ancestry.com/cgi-bin/obit.cgi</a:t>
            </a:r>
            <a:r>
              <a:rPr b="0" i="0" lang="en-US" sz="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17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Shape 21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19" name="Shape 21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26" name="Shape 22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Shape 23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33" name="Shape 23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Allen Library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http://www.genealogycenter.org/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everyone had an obituary</a:t>
            </a:r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38" name="Shape 2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9" name="Shape 239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40" name="Shape 240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Allen Library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http://www.genealogycenter.org/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NEHGS – American Ancestors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http://library.nehgs.org/search/a?searchtype=Y&amp;searcharg=obituaries&amp;SORT=D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45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" name="Shape 246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47" name="Shape 247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Allen Library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http://www.genealogycenter.org/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NEHGS – American Ancestors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http://library.nehgs.org/search/a?searchtype=Y&amp;searcharg=obituaries&amp;SORT=D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Genealogy Bank / NewsBank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54" name="Shape 254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Allen Library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http://www.genealogycenter.org/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NEHGS – American Ancestors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http://library.nehgs.org/search/a?searchtype=Y&amp;searcharg=obituaries&amp;SORT=D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Genealogy Bank / NewsBank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Newspaper Sites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Fulton History, NY Times, Brooklyn Eagle, etc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Online - </a:t>
            </a:r>
            <a:r>
              <a:rPr b="1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Older</a:t>
            </a:r>
          </a:p>
        </p:txBody>
      </p:sp>
      <p:sp>
        <p:nvSpPr>
          <p:cNvPr id="261" name="Shape 26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Library of Congress site: Chronicling America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http://chroniclingamerica.loc.gov/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Allen Library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http://www.genealogycenter.org/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NEHGS – American Ancestors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http://library.nehgs.org/search/a?searchtype=Y&amp;searcharg=obituaries&amp;SORT=D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Genealogy Bank / NewsBank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Newspaper Sites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Fulton History, NY Times, Brooklyn Eagle, etc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Libraries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all Searches are Logical	</a:t>
            </a:r>
          </a:p>
        </p:txBody>
      </p:sp>
      <p:sp>
        <p:nvSpPr>
          <p:cNvPr id="268" name="Shape 26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Last name = father, sister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http://www.legacy.com/obituaries/dailyrecord/obituary-search.aspx?daterange=99999&amp;lastname=father&amp;countryid=1&amp;stateid=38&amp;affiliateid=all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Shape 27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all Searches are Logical	</a:t>
            </a:r>
          </a:p>
        </p:txBody>
      </p:sp>
      <p:sp>
        <p:nvSpPr>
          <p:cNvPr id="275" name="Shape 27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Last name = father, sister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http://www.legacy.com/obituaries/dailyrecord/obituary-search.aspx?daterange=99999&amp;lastname=father&amp;countryid=1&amp;stateid=38&amp;affiliateid=all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Search on Jr or II or III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http://www.legacy.com/obituaries/dailyrecord/obituary-search.aspx?daterange=99999&amp;lastname=iii&amp;countryid=1&amp;stateid=38&amp;affiliateid=all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0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" name="Shape 28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Not all Searches are Logical	</a:t>
            </a:r>
          </a:p>
        </p:txBody>
      </p:sp>
      <p:sp>
        <p:nvSpPr>
          <p:cNvPr id="282" name="Shape 28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Last name = father, sister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http://www.legacy.com/obituaries/dailyrecord/obituary-search.aspx?daterange=99999&amp;lastname=father&amp;countryid=1&amp;stateid=38&amp;affiliateid=all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Search on Jr or II or III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http://www.legacy.com/obituaries/dailyrecord/obituary-search.aspx?daterange=99999&amp;lastname=iii&amp;countryid=1&amp;stateid=38&amp;affiliateid=all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Last name = whole name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egacy.com/obituaries/dailyrecord/obituary-search.aspx?daterange=1&amp;lastname=charles&amp;countryid=1&amp;stateid=38&amp;affiliateid=all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rgbClr val="E48312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87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Shape 28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After the Internet</a:t>
            </a:r>
          </a:p>
        </p:txBody>
      </p:sp>
      <p:sp>
        <p:nvSpPr>
          <p:cNvPr id="289" name="Shape 28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Libraries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Morristown-Morris Township Library</a:t>
            </a:r>
          </a:p>
          <a:p>
            <a:pPr indent="-185928" lvl="2" marL="56692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http://www.jfpl.org/NJHistoryOurCollections.cfm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Local libraries, archives, historical societies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Funeral Homes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Schools (college) 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Societies (of which they were members)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◦"/>
            </a:pPr>
            <a:r>
              <a:rPr b="0" i="0" lang="en-US" sz="1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Other organizations</a:t>
            </a: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193548" lvl="1" marL="384048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8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94" name="Shape 2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" name="Shape 29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Do You Have an Interesting Obituary? 	</a:t>
            </a:r>
          </a:p>
        </p:txBody>
      </p:sp>
      <p:sp>
        <p:nvSpPr>
          <p:cNvPr id="296" name="Shape 29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Wiliam E Burnet IX (1923-2014)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http://www.legacy.com/obituaries/app/obituary.aspx?n=william-e-burnet&amp;pid=170443019&amp;fhid=27033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Special people: niece, daughter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4"/>
              </a:rPr>
              <a:t>http://www.meaningfulfunerals.net/home/index.cfm?action=public:obituaries.view&amp;o_id=3094116&amp;fh_id=14987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1000" u="sng" cap="none" strike="noStrike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5"/>
              </a:rPr>
              <a:t>http://www.legacy.com/obituaries/app/obituary.aspx?n=estelle-ancilla-benjamin&amp;pid=174739950&amp;fhid=4682</a:t>
            </a:r>
            <a:r>
              <a:rPr b="0" i="0" lang="en-US" sz="1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1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301" name="Shape 3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2" name="Shape 30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Questions?  Comments? </a:t>
            </a:r>
          </a:p>
        </p:txBody>
      </p:sp>
      <p:sp>
        <p:nvSpPr>
          <p:cNvPr id="303" name="Shape 30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Sources	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Sources	</a:t>
            </a:r>
          </a:p>
        </p:txBody>
      </p:sp>
      <p:sp>
        <p:nvSpPr>
          <p:cNvPr id="128" name="Shape 128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Family Bible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Sources	</a:t>
            </a:r>
          </a:p>
        </p:txBody>
      </p:sp>
      <p:sp>
        <p:nvSpPr>
          <p:cNvPr id="135" name="Shape 135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Family Bible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Family papers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Sources	</a:t>
            </a:r>
          </a:p>
        </p:txBody>
      </p:sp>
      <p:sp>
        <p:nvSpPr>
          <p:cNvPr id="142" name="Shape 142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Family Bible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Family papers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Cousins’ stash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Home Sources	</a:t>
            </a:r>
          </a:p>
        </p:txBody>
      </p:sp>
      <p:sp>
        <p:nvSpPr>
          <p:cNvPr id="149" name="Shape 149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Family Bible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2. Family papers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3. Cousins’ stash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4. John Kitchell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Shape 155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Where Else? 	</a:t>
            </a:r>
          </a:p>
        </p:txBody>
      </p:sp>
      <p:sp>
        <p:nvSpPr>
          <p:cNvPr id="156" name="Shape 156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likely locale &amp; local Newspaper(s)</a:t>
            </a:r>
          </a:p>
          <a:p>
            <a:pPr indent="-91440" lvl="0" marL="91440" marR="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None/>
            </a:pPr>
            <a:r>
              <a:t/>
            </a:r>
            <a:endParaRPr b="0" i="0" sz="2000" u="none" cap="none" strike="noStrike">
              <a:solidFill>
                <a:srgbClr val="3F3F3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61" name="Shape 1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 txBox="1"/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rIns="91425" wrap="square" tIns="45700">
            <a:noAutofit/>
          </a:bodyPr>
          <a:lstStyle/>
          <a:p>
            <a:pPr indent="0" lvl="0" marL="0" marR="0" rtl="0" algn="l">
              <a:lnSpc>
                <a:spcPct val="85000"/>
              </a:lnSpc>
              <a:spcBef>
                <a:spcPts val="0"/>
              </a:spcBef>
              <a:buClr>
                <a:srgbClr val="3F3F3F"/>
              </a:buClr>
              <a:buSzPct val="25000"/>
              <a:buFont typeface="Calibri"/>
              <a:buNone/>
            </a:pPr>
            <a:r>
              <a:rPr b="0" i="0" lang="en-US" sz="48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Determine likely locale</a:t>
            </a:r>
          </a:p>
        </p:txBody>
      </p:sp>
      <p:sp>
        <p:nvSpPr>
          <p:cNvPr id="163" name="Shape 163"/>
          <p:cNvSpPr txBox="1"/>
          <p:nvPr>
            <p:ph idx="1" type="body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0" rIns="0" wrap="square" tIns="45700">
            <a:noAutofit/>
          </a:bodyPr>
          <a:lstStyle/>
          <a:p>
            <a:pPr indent="-91440" lvl="0" marL="9144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Calibri"/>
              <a:buChar char=" "/>
            </a:pPr>
            <a:r>
              <a:rPr b="0" i="0" lang="en-US" sz="2000" u="none" cap="none" strike="noStrike">
                <a:solidFill>
                  <a:srgbClr val="3F3F3F"/>
                </a:solidFill>
                <a:latin typeface="Calibri"/>
                <a:ea typeface="Calibri"/>
                <a:cs typeface="Calibri"/>
                <a:sym typeface="Calibri"/>
              </a:rPr>
              <a:t>1. Where were they living at the time of death?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Retrospect">
  <a:themeElements>
    <a:clrScheme name="Retrospect">
      <a:dk1>
        <a:srgbClr val="000000"/>
      </a:dk1>
      <a:lt1>
        <a:srgbClr val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